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5"/>
  </p:notesMasterIdLst>
  <p:sldIdLst>
    <p:sldId id="257" r:id="rId2"/>
    <p:sldId id="256" r:id="rId3"/>
    <p:sldId id="264" r:id="rId4"/>
    <p:sldId id="258" r:id="rId5"/>
    <p:sldId id="259" r:id="rId6"/>
    <p:sldId id="265" r:id="rId7"/>
    <p:sldId id="262" r:id="rId8"/>
    <p:sldId id="268" r:id="rId9"/>
    <p:sldId id="270" r:id="rId10"/>
    <p:sldId id="269" r:id="rId11"/>
    <p:sldId id="271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4318" autoAdjust="0"/>
  </p:normalViewPr>
  <p:slideViewPr>
    <p:cSldViewPr snapToGrid="0">
      <p:cViewPr varScale="1">
        <p:scale>
          <a:sx n="105" d="100"/>
          <a:sy n="105" d="100"/>
        </p:scale>
        <p:origin x="12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5039-6C4D-4BB7-8450-698351CEA794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BC1AF6-946E-4F42-8BC7-36ED63952E7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056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Was heißt das jetzt für mich?</a:t>
            </a:r>
          </a:p>
          <a:p>
            <a:pPr marL="228600" indent="-228600">
              <a:buAutoNum type="arabicPeriod"/>
            </a:pPr>
            <a:r>
              <a:rPr lang="de-DE" baseline="0" dirty="0" err="1" smtClean="0"/>
              <a:t>Googlen</a:t>
            </a:r>
            <a:endParaRPr lang="en-GB" baseline="0" dirty="0" smtClean="0"/>
          </a:p>
          <a:p>
            <a:pPr marL="0" indent="0">
              <a:buNone/>
            </a:pPr>
            <a:r>
              <a:rPr lang="de-DE" baseline="0" dirty="0" smtClean="0"/>
              <a:t>Dann fand ich das, das, das und das – bis ich zu dem kam, was heute die Mehrheit unter prozeduraler Landschaft kennt: SWIPE!</a:t>
            </a:r>
          </a:p>
          <a:p>
            <a:pPr marL="0" indent="0">
              <a:buNone/>
            </a:pPr>
            <a:r>
              <a:rPr lang="de-DE" baseline="0" dirty="0" smtClean="0"/>
              <a:t>Für alle die es nicht wissen: Minecraft. Das Spiel behauptet eine unendliche Welt mit verschiedenen Klimazonen zu haben</a:t>
            </a:r>
          </a:p>
          <a:p>
            <a:pPr marL="0" indent="0">
              <a:buNone/>
            </a:pPr>
            <a:r>
              <a:rPr lang="de-DE" baseline="0" dirty="0" smtClean="0"/>
              <a:t>Die wohl bekannteste Implementierung, generell in Spielen immer mehr Verwendung. Deshalb kurze Klarstellung 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smtClean="0"/>
              <a:t>Was machen wenn man merkt es kommt </a:t>
            </a:r>
            <a:r>
              <a:rPr lang="de-DE" baseline="0" dirty="0" err="1" smtClean="0"/>
              <a:t>zuviel</a:t>
            </a:r>
            <a:r>
              <a:rPr lang="de-DE" baseline="0" dirty="0" smtClean="0"/>
              <a:t> Arbeit auf einen zu? Thema eingrenzen!</a:t>
            </a:r>
          </a:p>
          <a:p>
            <a:pPr marL="0" indent="0">
              <a:buNone/>
            </a:pPr>
            <a:r>
              <a:rPr lang="de-DE" baseline="0" dirty="0" smtClean="0"/>
              <a:t>Dazu erstmal wieder zum Anfang zurück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808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Also was bedeutet prozedural überhaupt?</a:t>
            </a:r>
          </a:p>
          <a:p>
            <a:pPr marL="0" indent="0">
              <a:buNone/>
            </a:pPr>
            <a:r>
              <a:rPr lang="de-DE" baseline="0" dirty="0" smtClean="0"/>
              <a:t>Durch (prozedurale) Programmierung erzeugt</a:t>
            </a:r>
          </a:p>
          <a:p>
            <a:pPr marL="0" indent="0">
              <a:buNone/>
            </a:pPr>
            <a:r>
              <a:rPr lang="de-DE" baseline="0" dirty="0" smtClean="0"/>
              <a:t>Viel Bewegung in dem Feld zwischen 1985-2003, Wiederaufkommen in den letzten ~ 5 Jahren durch Videospiele, dazwischen Nutzung in allen relevanten CG Branchen z.B. Film, jedoch nicht so Öffentlichkeitswirksam</a:t>
            </a:r>
          </a:p>
          <a:p>
            <a:pPr marL="0" indent="0">
              <a:buNone/>
            </a:pPr>
            <a:r>
              <a:rPr lang="de-DE" baseline="0" dirty="0" smtClean="0"/>
              <a:t>Um Missverständnisse vorzubeugen: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190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Borderlands: 17.750.000</a:t>
            </a:r>
          </a:p>
          <a:p>
            <a:r>
              <a:rPr lang="de-DE" dirty="0" smtClean="0"/>
              <a:t>Elite: 6 Byte für 8 prozedurale</a:t>
            </a:r>
            <a:r>
              <a:rPr lang="de-DE" baseline="0" dirty="0" smtClean="0"/>
              <a:t> Spielegalaxy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Mans Sky: Komplettes Universum inkl. Planeten, Flora, Fauna, Raumschiffe</a:t>
            </a:r>
            <a:endParaRPr lang="de-DE" baseline="0" dirty="0" smtClean="0"/>
          </a:p>
          <a:p>
            <a:r>
              <a:rPr lang="de-DE" baseline="0" dirty="0" smtClean="0"/>
              <a:t>k.Krieger: Demospiel besteht aus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97.280 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Bytes</a:t>
            </a:r>
          </a:p>
          <a:p>
            <a:endParaRPr lang="en-GB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30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Aktuelle Entwicklungszeiten</a:t>
            </a:r>
            <a:r>
              <a:rPr lang="de-DE" baseline="0" dirty="0" smtClean="0"/>
              <a:t> für AAA Games ~1-3 Jahre bei 100-300+ Mitarbeitern ohne großartig komplexes </a:t>
            </a:r>
            <a:r>
              <a:rPr lang="de-DE" baseline="0" dirty="0" err="1" smtClean="0"/>
              <a:t>Gameplay</a:t>
            </a:r>
            <a:r>
              <a:rPr lang="de-DE" baseline="0" dirty="0" smtClean="0"/>
              <a:t> -&gt; Modellierung!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032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Wir wollten das Thema eingrenzen!</a:t>
            </a:r>
          </a:p>
          <a:p>
            <a:pPr marL="0" indent="0">
              <a:buNone/>
            </a:pPr>
            <a:r>
              <a:rPr lang="de-DE" baseline="0" dirty="0" smtClean="0"/>
              <a:t>Prozedural haben wir geklärt, daran kann man nicht viel ändern, also Landschaftsgenerierung</a:t>
            </a:r>
          </a:p>
          <a:p>
            <a:pPr marL="0" indent="0">
              <a:buNone/>
            </a:pPr>
            <a:r>
              <a:rPr lang="de-DE" baseline="0" dirty="0" smtClean="0"/>
              <a:t>Hierbei zurück zu dem Bild von vorhin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12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Auch wenn stark abweicht von</a:t>
            </a:r>
            <a:r>
              <a:rPr lang="de-DE" baseline="0" dirty="0" smtClean="0"/>
              <a:t> vorherigen Screenshots doch viele Eigenschaften / Problemstellungen von prozeduralem Terrain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Wasser: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Besonders Wellenbewegung lassen sich gut prozedural erzeugen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Texturierung: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1. Rendern von Landschaftstexturen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2. Erzeugung von prozeduralen Texturen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Bäume / Gräser: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So vielfältig und detailreich und tlw. Scheinbar zufällig, dass auch diese oft prozedural erzeugt werden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Wolken / Gase: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Neben Partikelsimulation lassen sich gut </a:t>
            </a:r>
            <a:r>
              <a:rPr lang="de-DE" dirty="0" err="1" smtClean="0"/>
              <a:t>gut</a:t>
            </a:r>
            <a:r>
              <a:rPr lang="de-DE" baseline="0" dirty="0" smtClean="0"/>
              <a:t> prozedurale Prozesse beschreiben</a:t>
            </a:r>
            <a:endParaRPr lang="en-GB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917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 err="1" smtClean="0"/>
              <a:t>Skalarfeld</a:t>
            </a:r>
            <a:r>
              <a:rPr lang="de-DE" b="0" dirty="0" smtClean="0"/>
              <a:t>: Eine</a:t>
            </a:r>
            <a:r>
              <a:rPr lang="de-DE" b="0" baseline="0" dirty="0" smtClean="0"/>
              <a:t> Funktion die einer bestimmten Punktemenge M eine </a:t>
            </a:r>
            <a:r>
              <a:rPr lang="de-DE" b="0" baseline="0" dirty="0" err="1" smtClean="0"/>
              <a:t>Reel</a:t>
            </a:r>
            <a:r>
              <a:rPr lang="de-DE" b="0" baseline="0" dirty="0" smtClean="0"/>
              <a:t> oder Komplexwertige Zahl zuweist</a:t>
            </a:r>
            <a:endParaRPr lang="de-DE" b="0" dirty="0" smtClean="0"/>
          </a:p>
          <a:p>
            <a:r>
              <a:rPr lang="de-DE" b="0" dirty="0" err="1" smtClean="0"/>
              <a:t>Voxel</a:t>
            </a:r>
            <a:r>
              <a:rPr lang="de-DE" dirty="0" smtClean="0"/>
              <a:t>: </a:t>
            </a:r>
            <a:r>
              <a:rPr lang="de-DE" dirty="0" err="1" smtClean="0"/>
              <a:t>Volumetric</a:t>
            </a:r>
            <a:r>
              <a:rPr lang="de-DE" dirty="0" smtClean="0"/>
              <a:t> Pixel. Da Position nicht explizit gespeichert gut für große,</a:t>
            </a:r>
            <a:r>
              <a:rPr lang="de-DE" baseline="0" dirty="0" smtClean="0"/>
              <a:t> regelmäßig gesampelte Datenmengen (vgl. Polygon, gut für viel leere)</a:t>
            </a:r>
          </a:p>
          <a:p>
            <a:endParaRPr lang="de-DE" baseline="0" dirty="0" smtClean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7857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Dem </a:t>
            </a:r>
            <a:r>
              <a:rPr lang="de-DE" dirty="0" smtClean="0"/>
              <a:t>(Digital Elevation Model) </a:t>
            </a:r>
            <a:r>
              <a:rPr lang="de-DE" dirty="0" smtClean="0"/>
              <a:t>– größtenteils U.S. Geological </a:t>
            </a:r>
            <a:r>
              <a:rPr lang="de-DE" dirty="0" err="1" smtClean="0"/>
              <a:t>Surve</a:t>
            </a:r>
            <a:endParaRPr lang="de-DE" dirty="0" smtClean="0"/>
          </a:p>
          <a:p>
            <a:r>
              <a:rPr lang="de-DE" dirty="0" smtClean="0"/>
              <a:t>DTED </a:t>
            </a:r>
            <a:r>
              <a:rPr lang="de-DE" baseline="0" dirty="0" smtClean="0"/>
              <a:t>(Digital Terrain Elevation Data) </a:t>
            </a:r>
            <a:r>
              <a:rPr lang="de-DE" dirty="0" smtClean="0"/>
              <a:t>–</a:t>
            </a:r>
            <a:r>
              <a:rPr lang="de-DE" baseline="0" dirty="0" smtClean="0"/>
              <a:t> U.S. Militär</a:t>
            </a:r>
          </a:p>
          <a:p>
            <a:endParaRPr lang="de-DE" baseline="0" dirty="0" smtClean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3315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0487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47943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22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083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501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45131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026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409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14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687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28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0709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114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upload.wikimedia.org/wikipedia/commons/2/2f/Heightmap_rendered.png?1464084491149" TargetMode="External"/><Relationship Id="rId3" Type="http://schemas.openxmlformats.org/officeDocument/2006/relationships/hyperlink" Target="http://atg.lychnobi.com/screenshots/ATG%20screen%2003.jpg" TargetMode="External"/><Relationship Id="rId7" Type="http://schemas.openxmlformats.org/officeDocument/2006/relationships/hyperlink" Target="http://http.developer.nvidia.com/GPUGems3/elementLinks/01fig01.jpg" TargetMode="External"/><Relationship Id="rId2" Type="http://schemas.openxmlformats.org/officeDocument/2006/relationships/hyperlink" Target="http://www.decarpentier.nl/wp-content/uploads/scape_ridge_mountains.jp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pload.wikimedia.org/wikipedia/commons/b/b4/Voxelgitter.png?1464083679752" TargetMode="External"/><Relationship Id="rId5" Type="http://schemas.openxmlformats.org/officeDocument/2006/relationships/hyperlink" Target="http://no-mans-sky.com/press/no_man's_sky/images/NewEridu.png" TargetMode="External"/><Relationship Id="rId4" Type="http://schemas.openxmlformats.org/officeDocument/2006/relationships/hyperlink" Target="http://im.ziffdavisinternational.com/ign_de/screenshot/b/borderlands-2-willkommen-in-der-wunderbaren-welt-d/borderlands-2-willkommen-in-der-wunderbaren-welt-d_w3hv.jpg" TargetMode="External"/><Relationship Id="rId9" Type="http://schemas.openxmlformats.org/officeDocument/2006/relationships/hyperlink" Target="http://www.howardzzh.com/research/terrain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e.borderlands.wikia.com/wiki/Waffen" TargetMode="External"/><Relationship Id="rId2" Type="http://schemas.openxmlformats.org/officeDocument/2006/relationships/hyperlink" Target="http://minecraft.gamepedia.com/The_Overworl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vterrain.org/" TargetMode="External"/><Relationship Id="rId5" Type="http://schemas.openxmlformats.org/officeDocument/2006/relationships/hyperlink" Target="https://www.wikiwand.com/en/Voxel" TargetMode="External"/><Relationship Id="rId4" Type="http://schemas.openxmlformats.org/officeDocument/2006/relationships/hyperlink" Target="https://www.wikiwand.com/de/Skalarfeld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98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itel 6"/>
          <p:cNvSpPr txBox="1">
            <a:spLocks/>
          </p:cNvSpPr>
          <p:nvPr/>
        </p:nvSpPr>
        <p:spPr>
          <a:xfrm>
            <a:off x="1619250" y="2465831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strike="sngStrike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itel 6"/>
          <p:cNvSpPr txBox="1">
            <a:spLocks/>
          </p:cNvSpPr>
          <p:nvPr/>
        </p:nvSpPr>
        <p:spPr>
          <a:xfrm>
            <a:off x="1619250" y="3758184"/>
            <a:ext cx="9144000" cy="10708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Höhenfeld Synthese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6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5707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Methoden zur Höhenfeldsynthese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458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4147" y="495300"/>
            <a:ext cx="8595360" cy="4351337"/>
          </a:xfrm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Bildquellen:</a:t>
            </a:r>
          </a:p>
          <a:p>
            <a:r>
              <a:rPr lang="en-GB" sz="900" dirty="0">
                <a:hlinkClick r:id="rId2"/>
              </a:rPr>
              <a:t>http://</a:t>
            </a:r>
            <a:r>
              <a:rPr lang="en-GB" sz="900" dirty="0" smtClean="0">
                <a:hlinkClick r:id="rId2"/>
              </a:rPr>
              <a:t>www.decarpentier.nl/wp-content/uploads/scape_ridge_mountains.jpg</a:t>
            </a:r>
            <a:endParaRPr lang="en-GB" sz="900" dirty="0" smtClean="0"/>
          </a:p>
          <a:p>
            <a:r>
              <a:rPr lang="en-GB" sz="900" dirty="0"/>
              <a:t>http://img05.deviantart.net/d952/i/2009/153/4/b/test___procedural_vue_terrain_by_priteeboy.jpg</a:t>
            </a:r>
            <a:endParaRPr lang="en-GB" sz="900" dirty="0" smtClean="0"/>
          </a:p>
          <a:p>
            <a:r>
              <a:rPr lang="en-GB" sz="900" dirty="0" smtClean="0">
                <a:hlinkClick r:id="rId3"/>
              </a:rPr>
              <a:t>http://atg.lychnobi.com/screenshots/ATG%20screen%2003.jpg</a:t>
            </a:r>
            <a:endParaRPr lang="en-GB" sz="900" dirty="0" smtClean="0"/>
          </a:p>
          <a:p>
            <a:r>
              <a:rPr lang="en-GB" sz="900" dirty="0">
                <a:hlinkClick r:id="rId4"/>
              </a:rPr>
              <a:t>http://</a:t>
            </a:r>
            <a:r>
              <a:rPr lang="en-GB" sz="900" dirty="0" smtClean="0">
                <a:hlinkClick r:id="rId4"/>
              </a:rPr>
              <a:t>im.ziffdavisinternational.com/ign_de/screenshot/b/borderlands-2-willkommen-in-der-wunderbaren-welt-d/borderlands-2-willkommen-in-der-wunderbaren-welt-d_w3hv.jpg</a:t>
            </a:r>
            <a:endParaRPr lang="en-GB" sz="900" dirty="0" smtClean="0"/>
          </a:p>
          <a:p>
            <a:r>
              <a:rPr lang="en-GB" sz="1200" dirty="0">
                <a:hlinkClick r:id="rId5"/>
              </a:rPr>
              <a:t>http://</a:t>
            </a:r>
            <a:r>
              <a:rPr lang="en-GB" sz="1200" dirty="0" smtClean="0">
                <a:hlinkClick r:id="rId5"/>
              </a:rPr>
              <a:t>no-mans-sky.com/press/no_man's_sky/images/NewEridu.png</a:t>
            </a:r>
            <a:endParaRPr lang="en-GB" sz="1200" dirty="0" smtClean="0"/>
          </a:p>
          <a:p>
            <a:r>
              <a:rPr lang="en-GB" sz="1200" dirty="0">
                <a:hlinkClick r:id="rId6"/>
              </a:rPr>
              <a:t>https://</a:t>
            </a:r>
            <a:r>
              <a:rPr lang="en-GB" sz="1200" dirty="0" smtClean="0">
                <a:hlinkClick r:id="rId6"/>
              </a:rPr>
              <a:t>upload.wikimedia.org/wikipedia/commons/b/b4/Voxelgitter.png?1464083679752</a:t>
            </a:r>
            <a:endParaRPr lang="en-GB" sz="1200" dirty="0" smtClean="0"/>
          </a:p>
          <a:p>
            <a:r>
              <a:rPr lang="en-GB" sz="1200" dirty="0">
                <a:hlinkClick r:id="rId7"/>
              </a:rPr>
              <a:t>http://</a:t>
            </a:r>
            <a:r>
              <a:rPr lang="en-GB" sz="1200" dirty="0" smtClean="0">
                <a:hlinkClick r:id="rId7"/>
              </a:rPr>
              <a:t>http.developer.nvidia.com/GPUGems3/elementLinks/01fig01.jpg</a:t>
            </a:r>
            <a:endParaRPr lang="en-GB" sz="1200" dirty="0" smtClean="0"/>
          </a:p>
          <a:p>
            <a:r>
              <a:rPr lang="en-GB" sz="1200" dirty="0">
                <a:hlinkClick r:id="rId8"/>
              </a:rPr>
              <a:t>https://</a:t>
            </a:r>
            <a:r>
              <a:rPr lang="en-GB" sz="1200" dirty="0" smtClean="0">
                <a:hlinkClick r:id="rId8"/>
              </a:rPr>
              <a:t>upload.wikimedia.org/wikipedia/commons/2/2f/Heightmap_rendered.png?1464084491149</a:t>
            </a:r>
            <a:endParaRPr lang="en-GB" sz="1200" dirty="0" smtClean="0"/>
          </a:p>
          <a:p>
            <a:r>
              <a:rPr lang="en-GB" sz="1200" dirty="0">
                <a:hlinkClick r:id="rId9"/>
              </a:rPr>
              <a:t>http://www.howardzzh.com/research/terrain</a:t>
            </a:r>
            <a:r>
              <a:rPr lang="en-GB" sz="1200" dirty="0" smtClean="0">
                <a:hlinkClick r:id="rId9"/>
              </a:rPr>
              <a:t>/</a:t>
            </a:r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Bildquellen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1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4147" y="495300"/>
            <a:ext cx="8595360" cy="4351337"/>
          </a:xfrm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Literaturquellen:</a:t>
            </a:r>
          </a:p>
          <a:p>
            <a:r>
              <a:rPr lang="en-GB" sz="1200" dirty="0">
                <a:hlinkClick r:id="rId2"/>
              </a:rPr>
              <a:t>http://</a:t>
            </a:r>
            <a:r>
              <a:rPr lang="en-GB" sz="1200" dirty="0" smtClean="0">
                <a:hlinkClick r:id="rId2"/>
              </a:rPr>
              <a:t>minecraft.gamepedia.com/The_Overworld</a:t>
            </a:r>
            <a:endParaRPr lang="en-GB" sz="1200" dirty="0" smtClean="0"/>
          </a:p>
          <a:p>
            <a:r>
              <a:rPr lang="en-GB" sz="1200" dirty="0">
                <a:hlinkClick r:id="rId3"/>
              </a:rPr>
              <a:t>http://</a:t>
            </a:r>
            <a:r>
              <a:rPr lang="en-GB" sz="1200" dirty="0" smtClean="0">
                <a:hlinkClick r:id="rId3"/>
              </a:rPr>
              <a:t>de.borderlands.wikia.com/wiki/Waffen</a:t>
            </a:r>
            <a:endParaRPr lang="en-GB" sz="1200" dirty="0" smtClean="0"/>
          </a:p>
          <a:p>
            <a:r>
              <a:rPr lang="en-GB" sz="1200" dirty="0">
                <a:hlinkClick r:id="rId4"/>
              </a:rPr>
              <a:t>https://</a:t>
            </a:r>
            <a:r>
              <a:rPr lang="en-GB" sz="1200" dirty="0" smtClean="0">
                <a:hlinkClick r:id="rId4"/>
              </a:rPr>
              <a:t>www.wikiwand.com/de/Skalarfeld</a:t>
            </a:r>
            <a:endParaRPr lang="en-GB" sz="1200" dirty="0" smtClean="0"/>
          </a:p>
          <a:p>
            <a:r>
              <a:rPr lang="en-GB" sz="1200" dirty="0">
                <a:hlinkClick r:id="rId5"/>
              </a:rPr>
              <a:t>https://</a:t>
            </a:r>
            <a:r>
              <a:rPr lang="en-GB" sz="1200" dirty="0" smtClean="0">
                <a:hlinkClick r:id="rId5"/>
              </a:rPr>
              <a:t>www.wikiwand.com/en/Voxel</a:t>
            </a:r>
            <a:endParaRPr lang="en-GB" sz="1200" dirty="0" smtClean="0"/>
          </a:p>
          <a:p>
            <a:r>
              <a:rPr lang="en-GB" sz="1200" dirty="0">
                <a:hlinkClick r:id="rId6"/>
              </a:rPr>
              <a:t>http://vterrain.org</a:t>
            </a:r>
            <a:r>
              <a:rPr lang="en-GB" sz="1200" dirty="0" smtClean="0">
                <a:hlinkClick r:id="rId6"/>
              </a:rPr>
              <a:t>/</a:t>
            </a:r>
            <a:endParaRPr lang="en-GB" sz="1200" dirty="0" smtClean="0"/>
          </a:p>
          <a:p>
            <a:r>
              <a:rPr lang="en-GB" sz="1200" dirty="0"/>
              <a:t>http://www.howardzzh.com/research/terrain/</a:t>
            </a:r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Literaturquellen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39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825" y="4300537"/>
            <a:ext cx="7258050" cy="581025"/>
          </a:xfrm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466850" y="1914525"/>
            <a:ext cx="9144000" cy="1804988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8" y="414338"/>
            <a:ext cx="5519738" cy="2507402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3526" y="4602955"/>
            <a:ext cx="3744561" cy="171926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484" y="4713656"/>
            <a:ext cx="3142128" cy="177646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2546" y="464344"/>
            <a:ext cx="3865541" cy="2900362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69033" y="3445900"/>
            <a:ext cx="3918712" cy="1952054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6775" y="334096"/>
            <a:ext cx="10002208" cy="6116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36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074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el 1"/>
              <p:cNvSpPr>
                <a:spLocks noGrp="1"/>
              </p:cNvSpPr>
              <p:nvPr>
                <p:ph type="title"/>
              </p:nvPr>
            </p:nvSpPr>
            <p:spPr>
              <a:xfrm>
                <a:off x="1909762" y="2084807"/>
                <a:ext cx="6893943" cy="2593136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de-DE" dirty="0" smtClean="0"/>
                  <a:t>Prozedurale </a:t>
                </a:r>
                <a:br>
                  <a:rPr lang="de-DE" dirty="0" smtClean="0"/>
                </a:br>
                <a:r>
                  <a:rPr lang="de-DE" dirty="0" smtClean="0"/>
                  <a:t>Landschaftsgenerierung</a:t>
                </a:r>
                <a:br>
                  <a:rPr lang="de-DE" dirty="0" smtClean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⊂</m:t>
                      </m:r>
                    </m:oMath>
                  </m:oMathPara>
                </a14:m>
                <a:r>
                  <a:rPr lang="de-DE" dirty="0" smtClean="0"/>
                  <a:t/>
                </a:r>
                <a:br>
                  <a:rPr lang="de-DE" dirty="0" smtClean="0"/>
                </a:br>
                <a:r>
                  <a:rPr lang="de-DE" dirty="0" smtClean="0"/>
                  <a:t>Prozeduraler Content</a:t>
                </a:r>
                <a:endParaRPr lang="en-GB" dirty="0"/>
              </a:p>
            </p:txBody>
          </p:sp>
        </mc:Choice>
        <mc:Fallback>
          <p:sp>
            <p:nvSpPr>
              <p:cNvPr id="2" name="Titel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909762" y="2084807"/>
                <a:ext cx="6893943" cy="2593136"/>
              </a:xfrm>
              <a:blipFill>
                <a:blip r:embed="rId3"/>
                <a:stretch>
                  <a:fillRect t="-4000" r="-1680" b="-112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50" y="293687"/>
            <a:ext cx="3006029" cy="1687513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9924" y="293687"/>
            <a:ext cx="3752849" cy="184482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850" y="4702993"/>
            <a:ext cx="2143125" cy="171383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9925" y="4702993"/>
            <a:ext cx="3752849" cy="1870943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Exkurs: prozeduraler Content in Spielen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907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07210" y="695564"/>
            <a:ext cx="10686691" cy="4351338"/>
          </a:xfrm>
        </p:spPr>
        <p:txBody>
          <a:bodyPr>
            <a:normAutofit/>
          </a:bodyPr>
          <a:lstStyle/>
          <a:p>
            <a:r>
              <a:rPr lang="de-DE" sz="4400" dirty="0" smtClean="0"/>
              <a:t>Geringer Speicherbedarf</a:t>
            </a:r>
          </a:p>
          <a:p>
            <a:r>
              <a:rPr lang="de-DE" sz="4400" dirty="0" smtClean="0"/>
              <a:t>Gefühl des Entdeckens</a:t>
            </a:r>
          </a:p>
          <a:p>
            <a:r>
              <a:rPr lang="de-DE" sz="4400" dirty="0" smtClean="0"/>
              <a:t>Wiederspielbarkeit</a:t>
            </a:r>
          </a:p>
          <a:p>
            <a:r>
              <a:rPr lang="de-DE" sz="4400" dirty="0" smtClean="0"/>
              <a:t>Personalkosten</a:t>
            </a:r>
          </a:p>
          <a:p>
            <a:r>
              <a:rPr lang="de-DE" sz="4400" dirty="0" smtClean="0"/>
              <a:t>Entwicklungszeit</a:t>
            </a:r>
            <a:endParaRPr lang="en-GB" sz="44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Exkurs: prozeduraler Content in Spielen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57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971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108" y="767644"/>
            <a:ext cx="8109642" cy="4959337"/>
          </a:xfrm>
          <a:prstGeom prst="rect">
            <a:avLst/>
          </a:prstGeom>
        </p:spPr>
      </p:pic>
      <p:cxnSp>
        <p:nvCxnSpPr>
          <p:cNvPr id="8" name="Gerade Verbindung mit Pfeil 7"/>
          <p:cNvCxnSpPr/>
          <p:nvPr/>
        </p:nvCxnSpPr>
        <p:spPr>
          <a:xfrm>
            <a:off x="671334" y="2837901"/>
            <a:ext cx="1511149" cy="2331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14" idx="1"/>
          </p:cNvCxnSpPr>
          <p:nvPr/>
        </p:nvCxnSpPr>
        <p:spPr>
          <a:xfrm flipH="1" flipV="1">
            <a:off x="8572500" y="1155806"/>
            <a:ext cx="956551" cy="2000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feld 13"/>
          <p:cNvSpPr txBox="1"/>
          <p:nvPr/>
        </p:nvSpPr>
        <p:spPr>
          <a:xfrm>
            <a:off x="9529051" y="1155806"/>
            <a:ext cx="9671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Wolken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0" y="2437791"/>
            <a:ext cx="946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Wasser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9210750" y="4485728"/>
            <a:ext cx="22130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Rendering: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Licht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Atmosphäre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LOD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Wetter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17" name="Gerade Verbindung mit Pfeil 16"/>
          <p:cNvCxnSpPr/>
          <p:nvPr/>
        </p:nvCxnSpPr>
        <p:spPr>
          <a:xfrm flipH="1" flipV="1">
            <a:off x="8488112" y="3071004"/>
            <a:ext cx="874905" cy="280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/>
          <p:nvPr/>
        </p:nvCxnSpPr>
        <p:spPr>
          <a:xfrm flipH="1" flipV="1">
            <a:off x="2255971" y="5501549"/>
            <a:ext cx="642504" cy="9492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2902453" y="6420439"/>
            <a:ext cx="15004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Texturierung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6668831" y="6457890"/>
            <a:ext cx="1819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Bäume / Gräser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26" name="Gerade Verbindung mit Pfeil 25"/>
          <p:cNvCxnSpPr/>
          <p:nvPr/>
        </p:nvCxnSpPr>
        <p:spPr>
          <a:xfrm flipH="1" flipV="1">
            <a:off x="4947911" y="4391025"/>
            <a:ext cx="1736491" cy="22446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656936" y="-34985"/>
            <a:ext cx="17894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Höhlensysteme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30" name="Gerade Verbindung mit Pfeil 29"/>
          <p:cNvCxnSpPr/>
          <p:nvPr/>
        </p:nvCxnSpPr>
        <p:spPr>
          <a:xfrm>
            <a:off x="2794958" y="299580"/>
            <a:ext cx="448575" cy="8132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feld 17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Übersicht: Landschaftsgenerierung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9363150" y="3278014"/>
            <a:ext cx="2213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Landschaftsform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16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1"/>
      <p:bldP spid="21" grpId="0"/>
      <p:bldP spid="25" grpId="0"/>
      <p:bldP spid="2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Landschafts-Datenstrukturen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448050" y="342900"/>
            <a:ext cx="37321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 err="1" smtClean="0"/>
              <a:t>Skalarfelder</a:t>
            </a:r>
            <a:endParaRPr lang="en-GB" sz="4800" dirty="0"/>
          </a:p>
        </p:txBody>
      </p:sp>
      <p:sp>
        <p:nvSpPr>
          <p:cNvPr id="11" name="Rechteck 10"/>
          <p:cNvSpPr/>
          <p:nvPr/>
        </p:nvSpPr>
        <p:spPr>
          <a:xfrm>
            <a:off x="476250" y="1495426"/>
            <a:ext cx="4924425" cy="5229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5772149" y="1495426"/>
            <a:ext cx="4905375" cy="5229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feld 12"/>
          <p:cNvSpPr txBox="1"/>
          <p:nvPr/>
        </p:nvSpPr>
        <p:spPr>
          <a:xfrm>
            <a:off x="4617230" y="1600200"/>
            <a:ext cx="510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3D</a:t>
            </a:r>
            <a:endParaRPr lang="en-GB" b="1" dirty="0"/>
          </a:p>
        </p:txBody>
      </p:sp>
      <p:sp>
        <p:nvSpPr>
          <p:cNvPr id="14" name="Textfeld 13"/>
          <p:cNvSpPr txBox="1"/>
          <p:nvPr/>
        </p:nvSpPr>
        <p:spPr>
          <a:xfrm>
            <a:off x="5785947" y="1600200"/>
            <a:ext cx="624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2D</a:t>
            </a:r>
            <a:endParaRPr lang="en-GB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7538546" y="1600200"/>
            <a:ext cx="1405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err="1" smtClean="0"/>
              <a:t>Heightmap</a:t>
            </a:r>
            <a:endParaRPr lang="en-GB" u="sng" dirty="0"/>
          </a:p>
        </p:txBody>
      </p:sp>
      <p:sp>
        <p:nvSpPr>
          <p:cNvPr id="17" name="Textfeld 16"/>
          <p:cNvSpPr txBox="1"/>
          <p:nvPr/>
        </p:nvSpPr>
        <p:spPr>
          <a:xfrm>
            <a:off x="2511931" y="1600200"/>
            <a:ext cx="790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err="1" smtClean="0"/>
              <a:t>Voxel</a:t>
            </a:r>
            <a:endParaRPr lang="en-GB" u="sng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750" y="2205038"/>
            <a:ext cx="2174556" cy="1857296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9251" y="2072874"/>
            <a:ext cx="2003438" cy="1988027"/>
          </a:xfrm>
          <a:prstGeom prst="rect">
            <a:avLst/>
          </a:prstGeom>
        </p:spPr>
      </p:pic>
      <p:sp>
        <p:nvSpPr>
          <p:cNvPr id="21" name="Textfeld 20"/>
          <p:cNvSpPr txBox="1"/>
          <p:nvPr/>
        </p:nvSpPr>
        <p:spPr>
          <a:xfrm>
            <a:off x="616456" y="4113174"/>
            <a:ext cx="44986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Verbraucht mehr Speicher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Ermöglicht Höhlen/Überhänge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Ermöglicht verschiedene Dichten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Einfach zu bearbeitendes Gelände</a:t>
            </a:r>
            <a:br>
              <a:rPr lang="de-DE" dirty="0" smtClean="0"/>
            </a:br>
            <a:r>
              <a:rPr lang="de-DE" dirty="0" smtClean="0"/>
              <a:t>(zerstörbares Gelände Computerspiele)</a:t>
            </a:r>
            <a:endParaRPr lang="en-GB" dirty="0"/>
          </a:p>
        </p:txBody>
      </p:sp>
      <p:sp>
        <p:nvSpPr>
          <p:cNvPr id="22" name="Textfeld 21"/>
          <p:cNvSpPr txBox="1"/>
          <p:nvPr/>
        </p:nvSpPr>
        <p:spPr>
          <a:xfrm>
            <a:off x="5947621" y="4113174"/>
            <a:ext cx="44986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Eingeschränkte Möglichkeiten </a:t>
            </a:r>
          </a:p>
          <a:p>
            <a:r>
              <a:rPr lang="de-DE" dirty="0" smtClean="0"/>
              <a:t>     (siehe </a:t>
            </a:r>
            <a:r>
              <a:rPr lang="de-DE" dirty="0" err="1" smtClean="0"/>
              <a:t>Voxel</a:t>
            </a:r>
            <a:r>
              <a:rPr lang="de-DE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Schnell zu berechnen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Schnelles Rendern da einfache Erzeugung von Polygonen </a:t>
            </a:r>
            <a:br>
              <a:rPr lang="de-DE" dirty="0" smtClean="0"/>
            </a:br>
            <a:r>
              <a:rPr lang="de-DE" dirty="0" smtClean="0"/>
              <a:t>(Hardwarebeschleunigung)</a:t>
            </a:r>
            <a:endParaRPr lang="en-GB" dirty="0"/>
          </a:p>
        </p:txBody>
      </p:sp>
      <p:pic>
        <p:nvPicPr>
          <p:cNvPr id="23" name="Grafik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330" y="2351674"/>
            <a:ext cx="2092340" cy="1564024"/>
          </a:xfrm>
          <a:prstGeom prst="rect">
            <a:avLst/>
          </a:prstGeom>
        </p:spPr>
      </p:pic>
      <p:pic>
        <p:nvPicPr>
          <p:cNvPr id="24" name="Grafik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2115" y="2241253"/>
            <a:ext cx="2436094" cy="165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83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476251" y="178576"/>
            <a:ext cx="9023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 smtClean="0"/>
              <a:t>Digital Elevation Data </a:t>
            </a:r>
            <a:r>
              <a:rPr lang="de-DE" sz="4800" dirty="0" err="1" smtClean="0"/>
              <a:t>Sources</a:t>
            </a:r>
            <a:endParaRPr lang="en-GB" sz="4800" dirty="0"/>
          </a:p>
        </p:txBody>
      </p:sp>
      <p:sp>
        <p:nvSpPr>
          <p:cNvPr id="17" name="Textfeld 1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Landschafts“generierung</a:t>
            </a:r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“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39" name="Gruppieren 38"/>
          <p:cNvGrpSpPr/>
          <p:nvPr/>
        </p:nvGrpSpPr>
        <p:grpSpPr>
          <a:xfrm>
            <a:off x="1566920" y="2077151"/>
            <a:ext cx="7225093" cy="4202464"/>
            <a:chOff x="1566920" y="2077151"/>
            <a:chExt cx="7225093" cy="4202464"/>
          </a:xfrm>
        </p:grpSpPr>
        <p:grpSp>
          <p:nvGrpSpPr>
            <p:cNvPr id="18" name="Gruppieren 17"/>
            <p:cNvGrpSpPr/>
            <p:nvPr/>
          </p:nvGrpSpPr>
          <p:grpSpPr>
            <a:xfrm>
              <a:off x="1566920" y="5794873"/>
              <a:ext cx="2674573" cy="484742"/>
              <a:chOff x="476251" y="1495426"/>
              <a:chExt cx="2597456" cy="3065557"/>
            </a:xfrm>
          </p:grpSpPr>
          <p:sp>
            <p:nvSpPr>
              <p:cNvPr id="5" name="Rechteck 4"/>
              <p:cNvSpPr/>
              <p:nvPr/>
            </p:nvSpPr>
            <p:spPr>
              <a:xfrm>
                <a:off x="476251" y="1495426"/>
                <a:ext cx="2597456" cy="306555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Textfeld 9"/>
              <p:cNvSpPr txBox="1"/>
              <p:nvPr/>
            </p:nvSpPr>
            <p:spPr>
              <a:xfrm>
                <a:off x="1100636" y="1845155"/>
                <a:ext cx="1291924" cy="3693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u="sng" dirty="0" smtClean="0"/>
                  <a:t>Realdaten</a:t>
                </a:r>
                <a:endParaRPr lang="en-GB" u="sng" dirty="0"/>
              </a:p>
            </p:txBody>
          </p:sp>
        </p:grpSp>
        <p:sp>
          <p:nvSpPr>
            <p:cNvPr id="20" name="Rechteck 19"/>
            <p:cNvSpPr/>
            <p:nvPr/>
          </p:nvSpPr>
          <p:spPr>
            <a:xfrm>
              <a:off x="6117440" y="5794873"/>
              <a:ext cx="2674573" cy="48474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870533" y="5839157"/>
              <a:ext cx="1330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Synthese</a:t>
              </a:r>
              <a:endParaRPr lang="en-GB" dirty="0"/>
            </a:p>
          </p:txBody>
        </p:sp>
        <p:grpSp>
          <p:nvGrpSpPr>
            <p:cNvPr id="26" name="Gruppieren 25"/>
            <p:cNvGrpSpPr/>
            <p:nvPr/>
          </p:nvGrpSpPr>
          <p:grpSpPr>
            <a:xfrm>
              <a:off x="3779329" y="3305202"/>
              <a:ext cx="2674573" cy="1891712"/>
              <a:chOff x="3658142" y="3477610"/>
              <a:chExt cx="2674573" cy="1891712"/>
            </a:xfrm>
          </p:grpSpPr>
          <p:grpSp>
            <p:nvGrpSpPr>
              <p:cNvPr id="22" name="Gruppieren 21"/>
              <p:cNvGrpSpPr/>
              <p:nvPr/>
            </p:nvGrpSpPr>
            <p:grpSpPr>
              <a:xfrm>
                <a:off x="3658142" y="3477610"/>
                <a:ext cx="2674573" cy="1891712"/>
                <a:chOff x="476251" y="1495426"/>
                <a:chExt cx="2597456" cy="3065557"/>
              </a:xfrm>
            </p:grpSpPr>
            <p:sp>
              <p:nvSpPr>
                <p:cNvPr id="23" name="Rechteck 22"/>
                <p:cNvSpPr/>
                <p:nvPr/>
              </p:nvSpPr>
              <p:spPr>
                <a:xfrm>
                  <a:off x="476251" y="1495426"/>
                  <a:ext cx="2597456" cy="30655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4" name="Textfeld 23"/>
                <p:cNvSpPr txBox="1"/>
                <p:nvPr/>
              </p:nvSpPr>
              <p:spPr>
                <a:xfrm>
                  <a:off x="1207629" y="1616717"/>
                  <a:ext cx="1291924" cy="23356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u="sng" dirty="0" smtClean="0"/>
                    <a:t>Formate:</a:t>
                  </a:r>
                  <a:endParaRPr lang="en-GB" u="sng" dirty="0"/>
                </a:p>
              </p:txBody>
            </p:sp>
          </p:grpSp>
          <p:sp>
            <p:nvSpPr>
              <p:cNvPr id="25" name="Textfeld 24"/>
              <p:cNvSpPr txBox="1"/>
              <p:nvPr/>
            </p:nvSpPr>
            <p:spPr>
              <a:xfrm>
                <a:off x="4002229" y="4012000"/>
                <a:ext cx="2148289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USGS DEM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DTED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BT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err="1" smtClean="0"/>
                  <a:t>Bathymetry</a:t>
                </a:r>
                <a:endParaRPr lang="de-DE" sz="14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…</a:t>
                </a:r>
                <a:endParaRPr lang="en-GB" sz="1400" dirty="0"/>
              </a:p>
            </p:txBody>
          </p:sp>
        </p:grpSp>
        <p:cxnSp>
          <p:nvCxnSpPr>
            <p:cNvPr id="28" name="Gerade Verbindung mit Pfeil 27"/>
            <p:cNvCxnSpPr>
              <a:stCxn id="5" idx="0"/>
              <a:endCxn id="23" idx="2"/>
            </p:cNvCxnSpPr>
            <p:nvPr/>
          </p:nvCxnSpPr>
          <p:spPr>
            <a:xfrm flipV="1">
              <a:off x="2904207" y="5196914"/>
              <a:ext cx="2212409" cy="5979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0" idx="0"/>
              <a:endCxn id="23" idx="2"/>
            </p:cNvCxnSpPr>
            <p:nvPr/>
          </p:nvCxnSpPr>
          <p:spPr>
            <a:xfrm flipH="1" flipV="1">
              <a:off x="5116616" y="5196914"/>
              <a:ext cx="2338111" cy="5979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uppieren 32"/>
            <p:cNvGrpSpPr/>
            <p:nvPr/>
          </p:nvGrpSpPr>
          <p:grpSpPr>
            <a:xfrm>
              <a:off x="3788364" y="2077151"/>
              <a:ext cx="2674573" cy="484742"/>
              <a:chOff x="476251" y="1495426"/>
              <a:chExt cx="2597456" cy="3065557"/>
            </a:xfrm>
          </p:grpSpPr>
          <p:sp>
            <p:nvSpPr>
              <p:cNvPr id="34" name="Rechteck 33"/>
              <p:cNvSpPr/>
              <p:nvPr/>
            </p:nvSpPr>
            <p:spPr>
              <a:xfrm>
                <a:off x="476251" y="1495426"/>
                <a:ext cx="2597456" cy="306555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Textfeld 34"/>
              <p:cNvSpPr txBox="1"/>
              <p:nvPr/>
            </p:nvSpPr>
            <p:spPr>
              <a:xfrm>
                <a:off x="1207630" y="1775482"/>
                <a:ext cx="1291924" cy="23356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 smtClean="0"/>
                  <a:t>Rendern</a:t>
                </a:r>
                <a:endParaRPr lang="en-GB" dirty="0"/>
              </a:p>
            </p:txBody>
          </p:sp>
        </p:grpSp>
        <p:cxnSp>
          <p:nvCxnSpPr>
            <p:cNvPr id="37" name="Gerade Verbindung mit Pfeil 36"/>
            <p:cNvCxnSpPr>
              <a:stCxn id="23" idx="0"/>
              <a:endCxn id="34" idx="2"/>
            </p:cNvCxnSpPr>
            <p:nvPr/>
          </p:nvCxnSpPr>
          <p:spPr>
            <a:xfrm flipV="1">
              <a:off x="5116616" y="2561893"/>
              <a:ext cx="9035" cy="7433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Grafik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425" y="2032868"/>
            <a:ext cx="4864026" cy="3194286"/>
          </a:xfrm>
          <a:prstGeom prst="rect">
            <a:avLst/>
          </a:prstGeom>
        </p:spPr>
      </p:pic>
      <p:sp>
        <p:nvSpPr>
          <p:cNvPr id="40" name="Rechteck 39"/>
          <p:cNvSpPr/>
          <p:nvPr/>
        </p:nvSpPr>
        <p:spPr>
          <a:xfrm>
            <a:off x="8504024" y="5804017"/>
            <a:ext cx="2674573" cy="48474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feld 40"/>
          <p:cNvSpPr txBox="1"/>
          <p:nvPr/>
        </p:nvSpPr>
        <p:spPr>
          <a:xfrm>
            <a:off x="9257117" y="5848301"/>
            <a:ext cx="133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Synthese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6404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7.40741E-7 L 0.197 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4" y="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/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TM03457515[[fn=Aussicht]]</Template>
  <TotalTime>0</TotalTime>
  <Words>521</Words>
  <Application>Microsoft Office PowerPoint</Application>
  <PresentationFormat>Breitbild</PresentationFormat>
  <Paragraphs>127</Paragraphs>
  <Slides>13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Arial</vt:lpstr>
      <vt:lpstr>Calibri</vt:lpstr>
      <vt:lpstr>Cambria Math</vt:lpstr>
      <vt:lpstr>Century Schoolbook</vt:lpstr>
      <vt:lpstr>Helvetica</vt:lpstr>
      <vt:lpstr>Wingdings 2</vt:lpstr>
      <vt:lpstr>View</vt:lpstr>
      <vt:lpstr>PowerPoint-Präsentation</vt:lpstr>
      <vt:lpstr>Prozedurale Landschaftsgenerierung</vt:lpstr>
      <vt:lpstr>Prozedurale</vt:lpstr>
      <vt:lpstr>Prozedurale  Landschaftsgenerierung ⊂ Prozeduraler Content</vt:lpstr>
      <vt:lpstr>PowerPoint-Präsentation</vt:lpstr>
      <vt:lpstr>Prozedurale</vt:lpstr>
      <vt:lpstr>PowerPoint-Präsentation</vt:lpstr>
      <vt:lpstr>PowerPoint-Präsentation</vt:lpstr>
      <vt:lpstr>PowerPoint-Präsentation</vt:lpstr>
      <vt:lpstr>Prozedurale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Tjark Smalla</dc:creator>
  <cp:lastModifiedBy>Tjark Smalla</cp:lastModifiedBy>
  <cp:revision>23</cp:revision>
  <dcterms:created xsi:type="dcterms:W3CDTF">2016-05-24T06:49:51Z</dcterms:created>
  <dcterms:modified xsi:type="dcterms:W3CDTF">2016-05-24T11:48:53Z</dcterms:modified>
</cp:coreProperties>
</file>

<file path=docProps/thumbnail.jpeg>
</file>